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6" r:id="rId1"/>
  </p:sldMasterIdLst>
  <p:notesMasterIdLst>
    <p:notesMasterId r:id="rId14"/>
  </p:notesMasterIdLst>
  <p:sldIdLst>
    <p:sldId id="256" r:id="rId2"/>
    <p:sldId id="272" r:id="rId3"/>
    <p:sldId id="258" r:id="rId4"/>
    <p:sldId id="259" r:id="rId5"/>
    <p:sldId id="262" r:id="rId6"/>
    <p:sldId id="265" r:id="rId7"/>
    <p:sldId id="257" r:id="rId8"/>
    <p:sldId id="267" r:id="rId9"/>
    <p:sldId id="270" r:id="rId10"/>
    <p:sldId id="269" r:id="rId11"/>
    <p:sldId id="271"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241587-2FB3-4063-9B75-67131F6472B0}" type="datetimeFigureOut">
              <a:rPr lang="es-AR" smtClean="0"/>
              <a:t>27/5/2021</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0FFDA8-28EA-4CFE-BA54-98ADE525BDF9}" type="slidenum">
              <a:rPr lang="es-AR" smtClean="0"/>
              <a:t>‹Nº›</a:t>
            </a:fld>
            <a:endParaRPr lang="es-AR"/>
          </a:p>
        </p:txBody>
      </p:sp>
    </p:spTree>
    <p:extLst>
      <p:ext uri="{BB962C8B-B14F-4D97-AF65-F5344CB8AC3E}">
        <p14:creationId xmlns:p14="http://schemas.microsoft.com/office/powerpoint/2010/main" val="3182978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B8416A8-0D9D-4A3E-AABF-19169CCF1F76}" type="datetime1">
              <a:rPr lang="es-AR" smtClean="0"/>
              <a:t>27/5/2021</a:t>
            </a:fld>
            <a:endParaRPr lang="es-AR"/>
          </a:p>
        </p:txBody>
      </p:sp>
      <p:sp>
        <p:nvSpPr>
          <p:cNvPr id="5" name="Footer Placeholder 4"/>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1010273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DDD18F8-3D13-4CC3-B26E-0D293B9DFE9B}" type="datetime1">
              <a:rPr lang="es-AR" smtClean="0"/>
              <a:t>27/5/2021</a:t>
            </a:fld>
            <a:endParaRPr lang="es-AR"/>
          </a:p>
        </p:txBody>
      </p:sp>
      <p:sp>
        <p:nvSpPr>
          <p:cNvPr id="5" name="Footer Placeholder 4"/>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4041329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7F16F6B-06CA-4105-835F-13AC6BFB2372}" type="datetime1">
              <a:rPr lang="es-AR" smtClean="0"/>
              <a:t>27/5/2021</a:t>
            </a:fld>
            <a:endParaRPr lang="es-AR"/>
          </a:p>
        </p:txBody>
      </p:sp>
      <p:sp>
        <p:nvSpPr>
          <p:cNvPr id="5" name="Footer Placeholder 4"/>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8B97A9-4C7D-43A3-B773-1DB5D4C466D4}" type="slidenum">
              <a:rPr lang="es-AR" smtClean="0"/>
              <a:t>‹Nº›</a:t>
            </a:fld>
            <a:endParaRPr lang="es-A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7671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0809A3EF-50BB-49C2-AB95-9A754DDCB827}" type="datetime1">
              <a:rPr lang="es-AR" smtClean="0"/>
              <a:t>27/5/2021</a:t>
            </a:fld>
            <a:endParaRPr lang="es-AR"/>
          </a:p>
        </p:txBody>
      </p:sp>
      <p:sp>
        <p:nvSpPr>
          <p:cNvPr id="6" name="Footer Placeholder 5"/>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39228459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97F3A516-D5BB-4D90-B38B-D829BE47F904}" type="datetime1">
              <a:rPr lang="es-AR" smtClean="0"/>
              <a:t>27/5/2021</a:t>
            </a:fld>
            <a:endParaRPr lang="es-AR"/>
          </a:p>
        </p:txBody>
      </p:sp>
      <p:sp>
        <p:nvSpPr>
          <p:cNvPr id="6" name="Footer Placeholder 5"/>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8B97A9-4C7D-43A3-B773-1DB5D4C466D4}" type="slidenum">
              <a:rPr lang="es-AR" smtClean="0"/>
              <a:t>‹Nº›</a:t>
            </a:fld>
            <a:endParaRPr lang="es-A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36891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2E89DE26-0CB5-48FB-981B-F3671B11E19F}" type="datetime1">
              <a:rPr lang="es-AR" smtClean="0"/>
              <a:t>27/5/2021</a:t>
            </a:fld>
            <a:endParaRPr lang="es-AR"/>
          </a:p>
        </p:txBody>
      </p:sp>
      <p:sp>
        <p:nvSpPr>
          <p:cNvPr id="6" name="Footer Placeholder 5"/>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2962703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3E5AEFB4-1D04-4A54-B0FE-60C3FA23482A}" type="datetime1">
              <a:rPr lang="es-AR" smtClean="0"/>
              <a:t>27/5/2021</a:t>
            </a:fld>
            <a:endParaRPr lang="es-AR"/>
          </a:p>
        </p:txBody>
      </p:sp>
      <p:sp>
        <p:nvSpPr>
          <p:cNvPr id="5" name="Footer Placeholder 4"/>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214026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42A7C51-D298-48AF-8D71-B232FC8C83FF}" type="datetime1">
              <a:rPr lang="es-AR" smtClean="0"/>
              <a:t>27/5/2021</a:t>
            </a:fld>
            <a:endParaRPr lang="es-AR"/>
          </a:p>
        </p:txBody>
      </p:sp>
      <p:sp>
        <p:nvSpPr>
          <p:cNvPr id="5" name="Footer Placeholder 4"/>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86170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6E52DBC7-2D7C-4AE0-8833-48682F9C4412}" type="datetime1">
              <a:rPr lang="es-AR" smtClean="0"/>
              <a:t>27/5/2021</a:t>
            </a:fld>
            <a:endParaRPr lang="es-AR"/>
          </a:p>
        </p:txBody>
      </p:sp>
      <p:sp>
        <p:nvSpPr>
          <p:cNvPr id="5" name="Footer Placeholder 4"/>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2671885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EE1646EA-70DD-468F-8B04-4461A9C65308}" type="datetime1">
              <a:rPr lang="es-AR" smtClean="0"/>
              <a:t>27/5/2021</a:t>
            </a:fld>
            <a:endParaRPr lang="es-AR"/>
          </a:p>
        </p:txBody>
      </p:sp>
      <p:sp>
        <p:nvSpPr>
          <p:cNvPr id="5" name="Footer Placeholder 4"/>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211720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14D1B7E-F2ED-43AD-8B4A-BBB628057CDE}" type="datetime1">
              <a:rPr lang="es-AR" smtClean="0"/>
              <a:t>27/5/2021</a:t>
            </a:fld>
            <a:endParaRPr lang="es-AR"/>
          </a:p>
        </p:txBody>
      </p:sp>
      <p:sp>
        <p:nvSpPr>
          <p:cNvPr id="6" name="Footer Placeholder 5"/>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3413655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5436C7F-0CF5-4324-8213-1584360B3168}" type="datetime1">
              <a:rPr lang="es-AR" smtClean="0"/>
              <a:t>27/5/2021</a:t>
            </a:fld>
            <a:endParaRPr lang="es-AR"/>
          </a:p>
        </p:txBody>
      </p:sp>
      <p:sp>
        <p:nvSpPr>
          <p:cNvPr id="8" name="Footer Placeholder 7"/>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3949360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8211985-E9FF-4B95-A57C-BF3ADA483438}" type="datetime1">
              <a:rPr lang="es-AR" smtClean="0"/>
              <a:t>27/5/2021</a:t>
            </a:fld>
            <a:endParaRPr lang="es-AR"/>
          </a:p>
        </p:txBody>
      </p:sp>
      <p:sp>
        <p:nvSpPr>
          <p:cNvPr id="4" name="Footer Placeholder 3"/>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94913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9956E-3F95-404D-B4F7-032ED221DE71}" type="datetime1">
              <a:rPr lang="es-AR" smtClean="0"/>
              <a:t>27/5/2021</a:t>
            </a:fld>
            <a:endParaRPr lang="es-AR"/>
          </a:p>
        </p:txBody>
      </p:sp>
      <p:sp>
        <p:nvSpPr>
          <p:cNvPr id="3" name="Footer Placeholder 2"/>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38200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34C08C2-1DC6-4C0E-B2CB-BE56B58240B3}" type="datetime1">
              <a:rPr lang="es-AR" smtClean="0"/>
              <a:t>27/5/2021</a:t>
            </a:fld>
            <a:endParaRPr lang="es-AR"/>
          </a:p>
        </p:txBody>
      </p:sp>
      <p:sp>
        <p:nvSpPr>
          <p:cNvPr id="6" name="Footer Placeholder 5"/>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3129937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320AACC1-72B8-490C-996A-424C9783A916}" type="datetime1">
              <a:rPr lang="es-AR" smtClean="0"/>
              <a:t>27/5/2021</a:t>
            </a:fld>
            <a:endParaRPr lang="es-AR"/>
          </a:p>
        </p:txBody>
      </p:sp>
      <p:sp>
        <p:nvSpPr>
          <p:cNvPr id="6" name="Footer Placeholder 5"/>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8B97A9-4C7D-43A3-B773-1DB5D4C466D4}" type="slidenum">
              <a:rPr lang="es-AR" smtClean="0"/>
              <a:t>‹Nº›</a:t>
            </a:fld>
            <a:endParaRPr lang="es-AR"/>
          </a:p>
        </p:txBody>
      </p:sp>
    </p:spTree>
    <p:extLst>
      <p:ext uri="{BB962C8B-B14F-4D97-AF65-F5344CB8AC3E}">
        <p14:creationId xmlns:p14="http://schemas.microsoft.com/office/powerpoint/2010/main" val="177775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857B6C3-074E-4214-BA09-6B0CEBA16525}" type="datetime1">
              <a:rPr lang="es-AR" smtClean="0"/>
              <a:t>27/5/2021</a:t>
            </a:fld>
            <a:endParaRPr lang="es-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s-AR"/>
              <a:t>Natalia Betiana Alvarez. Auxiliar Letrada Juzgado de Familia Nº 3 de Florencio Varela. Dto Judicial de Quilmes</a:t>
            </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28B97A9-4C7D-43A3-B773-1DB5D4C466D4}" type="slidenum">
              <a:rPr lang="es-AR" smtClean="0"/>
              <a:t>‹Nº›</a:t>
            </a:fld>
            <a:endParaRPr lang="es-AR"/>
          </a:p>
        </p:txBody>
      </p:sp>
    </p:spTree>
    <p:extLst>
      <p:ext uri="{BB962C8B-B14F-4D97-AF65-F5344CB8AC3E}">
        <p14:creationId xmlns:p14="http://schemas.microsoft.com/office/powerpoint/2010/main" val="1157994478"/>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 id="2147483928" r:id="rId12"/>
    <p:sldLayoutId id="2147483929" r:id="rId13"/>
    <p:sldLayoutId id="2147483930" r:id="rId14"/>
    <p:sldLayoutId id="2147483931" r:id="rId15"/>
    <p:sldLayoutId id="2147483932"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iris.paho.org/bitstream/handle/10665.2/53126/OPSNMHMHCOVID-19200044_spa.pdf?sequence=1&amp;isAllowed=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EB3B26-557D-48D3-B726-DC4AAE13783E}"/>
              </a:ext>
            </a:extLst>
          </p:cNvPr>
          <p:cNvSpPr>
            <a:spLocks noGrp="1"/>
          </p:cNvSpPr>
          <p:nvPr>
            <p:ph type="ctrTitle"/>
          </p:nvPr>
        </p:nvSpPr>
        <p:spPr/>
        <p:txBody>
          <a:bodyPr>
            <a:normAutofit fontScale="90000"/>
          </a:bodyPr>
          <a:lstStyle/>
          <a:p>
            <a:r>
              <a:rPr lang="es-ES" b="1" dirty="0"/>
              <a:t>Jornada Salud Mental . Logros y desafíos en tiempos de pandemia</a:t>
            </a:r>
            <a:r>
              <a:rPr lang="es-ES" dirty="0"/>
              <a:t>.</a:t>
            </a:r>
            <a:endParaRPr lang="es-AR" dirty="0"/>
          </a:p>
        </p:txBody>
      </p:sp>
      <p:sp>
        <p:nvSpPr>
          <p:cNvPr id="3" name="Subtítulo 2">
            <a:extLst>
              <a:ext uri="{FF2B5EF4-FFF2-40B4-BE49-F238E27FC236}">
                <a16:creationId xmlns:a16="http://schemas.microsoft.com/office/drawing/2014/main" id="{47BC11CD-F5DD-47BF-804D-CC2895E1FF96}"/>
              </a:ext>
            </a:extLst>
          </p:cNvPr>
          <p:cNvSpPr>
            <a:spLocks noGrp="1"/>
          </p:cNvSpPr>
          <p:nvPr>
            <p:ph type="subTitle" idx="1"/>
          </p:nvPr>
        </p:nvSpPr>
        <p:spPr/>
        <p:txBody>
          <a:bodyPr/>
          <a:lstStyle/>
          <a:p>
            <a:r>
              <a:rPr lang="es-ES" dirty="0"/>
              <a:t>Propuestas para mejorar la respuesta judicial y de los dispositivos de salud mental. 							</a:t>
            </a:r>
          </a:p>
          <a:p>
            <a:r>
              <a:rPr lang="es-ES" dirty="0"/>
              <a:t>											Natalia Betiana Alvarez</a:t>
            </a:r>
          </a:p>
          <a:p>
            <a:endParaRPr lang="es-AR" dirty="0"/>
          </a:p>
        </p:txBody>
      </p:sp>
      <p:sp>
        <p:nvSpPr>
          <p:cNvPr id="4" name="Marcador de pie de página 3">
            <a:extLst>
              <a:ext uri="{FF2B5EF4-FFF2-40B4-BE49-F238E27FC236}">
                <a16:creationId xmlns:a16="http://schemas.microsoft.com/office/drawing/2014/main" id="{6A1F3545-58AE-4E95-BFD7-D12D2C9A7D18}"/>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C88A8A5E-5D60-4B3F-9214-B0BAC86B91FB}"/>
              </a:ext>
            </a:extLst>
          </p:cNvPr>
          <p:cNvSpPr>
            <a:spLocks noGrp="1"/>
          </p:cNvSpPr>
          <p:nvPr>
            <p:ph type="sldNum" sz="quarter" idx="12"/>
          </p:nvPr>
        </p:nvSpPr>
        <p:spPr/>
        <p:txBody>
          <a:bodyPr/>
          <a:lstStyle/>
          <a:p>
            <a:fld id="{228B97A9-4C7D-43A3-B773-1DB5D4C466D4}" type="slidenum">
              <a:rPr lang="es-AR" smtClean="0"/>
              <a:t>1</a:t>
            </a:fld>
            <a:endParaRPr lang="es-AR"/>
          </a:p>
        </p:txBody>
      </p:sp>
    </p:spTree>
    <p:extLst>
      <p:ext uri="{BB962C8B-B14F-4D97-AF65-F5344CB8AC3E}">
        <p14:creationId xmlns:p14="http://schemas.microsoft.com/office/powerpoint/2010/main" val="2462030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EC163D5-9084-46B9-BAE9-67138FFB7C16}"/>
              </a:ext>
            </a:extLst>
          </p:cNvPr>
          <p:cNvSpPr>
            <a:spLocks noGrp="1"/>
          </p:cNvSpPr>
          <p:nvPr>
            <p:ph type="title"/>
          </p:nvPr>
        </p:nvSpPr>
        <p:spPr/>
        <p:txBody>
          <a:bodyPr>
            <a:noAutofit/>
          </a:bodyPr>
          <a:lstStyle/>
          <a:p>
            <a:pPr algn="just"/>
            <a:r>
              <a:rPr lang="es-ES" sz="2000" b="1" u="sng" dirty="0"/>
              <a:t>INTERRUPCIÓN DE LAS INTERVENCIONES O LOS SERVICIOS RELACIONADOS CON TRASTORNOS MENTALES, NEUROLÓGICOS Y POR CONSUMO DE SUSTANCIAS</a:t>
            </a:r>
            <a:endParaRPr lang="es-AR" sz="2000" b="1" u="sng" dirty="0"/>
          </a:p>
        </p:txBody>
      </p:sp>
      <p:sp>
        <p:nvSpPr>
          <p:cNvPr id="7" name="Marcador de contenido 6">
            <a:extLst>
              <a:ext uri="{FF2B5EF4-FFF2-40B4-BE49-F238E27FC236}">
                <a16:creationId xmlns:a16="http://schemas.microsoft.com/office/drawing/2014/main" id="{0F4AB79F-B49E-4FA8-B1F0-697B6AA65C00}"/>
              </a:ext>
            </a:extLst>
          </p:cNvPr>
          <p:cNvSpPr>
            <a:spLocks noGrp="1"/>
          </p:cNvSpPr>
          <p:nvPr>
            <p:ph idx="1"/>
          </p:nvPr>
        </p:nvSpPr>
        <p:spPr/>
        <p:txBody>
          <a:bodyPr>
            <a:normAutofit fontScale="92500" lnSpcReduction="10000"/>
          </a:bodyPr>
          <a:lstStyle/>
          <a:p>
            <a:pPr marL="0" indent="0" algn="just">
              <a:buNone/>
            </a:pPr>
            <a:r>
              <a:rPr lang="es-ES" dirty="0"/>
              <a:t>En 7 de 28 países (25%), se indicó que como mínimo 75% de los servicios relacionados con trastornos mentales, neurológicos y por consumo de sustancias psicoactivas sufrieron una interrupción completa o parcial</a:t>
            </a:r>
          </a:p>
          <a:p>
            <a:pPr marL="0" indent="0" algn="just">
              <a:buNone/>
            </a:pPr>
            <a:endParaRPr lang="es-ES" dirty="0"/>
          </a:p>
          <a:p>
            <a:pPr marL="0" indent="0" algn="just">
              <a:buNone/>
            </a:pPr>
            <a:r>
              <a:rPr lang="es-ES" dirty="0"/>
              <a:t>Los servicios y programas de prevención y promoción de la salud mental fueron los más gravemente afectados y los que sufrieron mayores interrupciones. </a:t>
            </a:r>
          </a:p>
          <a:p>
            <a:pPr marL="0" indent="0" algn="just">
              <a:buNone/>
            </a:pPr>
            <a:r>
              <a:rPr lang="es-ES" dirty="0"/>
              <a:t>El 80% de los países (20 de 25) sufrió una interrupción completa o parcial de los programas de salud mental escolares, y un 80% (16 de los 20 países que respondieron) informó sobre interrupciones completas o parciales de los servicios de salud mental laborales. También hubo porcentajes elevados de interrupción completa en otras intervenciones o servicios relacionados con los trastornos mentales, neurológicos y por consumo de </a:t>
            </a:r>
            <a:r>
              <a:rPr lang="es-ES" dirty="0" err="1"/>
              <a:t>sustanciaspsicoactivas</a:t>
            </a:r>
            <a:r>
              <a:rPr lang="es-ES" dirty="0"/>
              <a:t> como los de cirugía por trastornos neurológicos (31,8%, 7 de 22 países) y los servicios críticos de reducción de daños (50%, 8 de 16 países).</a:t>
            </a:r>
            <a:endParaRPr lang="es-AR" dirty="0"/>
          </a:p>
        </p:txBody>
      </p:sp>
      <p:sp>
        <p:nvSpPr>
          <p:cNvPr id="3" name="Marcador de pie de página 2">
            <a:extLst>
              <a:ext uri="{FF2B5EF4-FFF2-40B4-BE49-F238E27FC236}">
                <a16:creationId xmlns:a16="http://schemas.microsoft.com/office/drawing/2014/main" id="{B39DEDF3-A1C3-40FC-B085-6A128017543D}"/>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4" name="Marcador de número de diapositiva 3">
            <a:extLst>
              <a:ext uri="{FF2B5EF4-FFF2-40B4-BE49-F238E27FC236}">
                <a16:creationId xmlns:a16="http://schemas.microsoft.com/office/drawing/2014/main" id="{89B74471-DAE1-4F5F-B976-70FFAAFD8225}"/>
              </a:ext>
            </a:extLst>
          </p:cNvPr>
          <p:cNvSpPr>
            <a:spLocks noGrp="1"/>
          </p:cNvSpPr>
          <p:nvPr>
            <p:ph type="sldNum" sz="quarter" idx="12"/>
          </p:nvPr>
        </p:nvSpPr>
        <p:spPr/>
        <p:txBody>
          <a:bodyPr/>
          <a:lstStyle/>
          <a:p>
            <a:fld id="{228B97A9-4C7D-43A3-B773-1DB5D4C466D4}" type="slidenum">
              <a:rPr lang="es-AR" smtClean="0"/>
              <a:t>10</a:t>
            </a:fld>
            <a:endParaRPr lang="es-AR"/>
          </a:p>
        </p:txBody>
      </p:sp>
    </p:spTree>
    <p:extLst>
      <p:ext uri="{BB962C8B-B14F-4D97-AF65-F5344CB8AC3E}">
        <p14:creationId xmlns:p14="http://schemas.microsoft.com/office/powerpoint/2010/main" val="836893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E4203D-6F0F-4EB4-85BF-5A1272C0A100}"/>
              </a:ext>
            </a:extLst>
          </p:cNvPr>
          <p:cNvSpPr>
            <a:spLocks noGrp="1"/>
          </p:cNvSpPr>
          <p:nvPr>
            <p:ph type="title"/>
          </p:nvPr>
        </p:nvSpPr>
        <p:spPr>
          <a:xfrm>
            <a:off x="2766661" y="505238"/>
            <a:ext cx="8911687" cy="1280890"/>
          </a:xfrm>
        </p:spPr>
        <p:txBody>
          <a:bodyPr/>
          <a:lstStyle/>
          <a:p>
            <a:r>
              <a:rPr lang="es-AR" b="1" dirty="0"/>
              <a:t>CAUSAS DE LAS INTERRUPCIONES</a:t>
            </a:r>
            <a:br>
              <a:rPr lang="es-AR" b="1" dirty="0"/>
            </a:br>
            <a:endParaRPr lang="es-AR" b="1" dirty="0"/>
          </a:p>
        </p:txBody>
      </p:sp>
      <p:sp>
        <p:nvSpPr>
          <p:cNvPr id="3" name="Marcador de contenido 2">
            <a:extLst>
              <a:ext uri="{FF2B5EF4-FFF2-40B4-BE49-F238E27FC236}">
                <a16:creationId xmlns:a16="http://schemas.microsoft.com/office/drawing/2014/main" id="{4AC7B3A6-6C55-4C8B-B5AE-B2D51B0300CE}"/>
              </a:ext>
            </a:extLst>
          </p:cNvPr>
          <p:cNvSpPr>
            <a:spLocks noGrp="1"/>
          </p:cNvSpPr>
          <p:nvPr>
            <p:ph idx="1"/>
          </p:nvPr>
        </p:nvSpPr>
        <p:spPr/>
        <p:txBody>
          <a:bodyPr>
            <a:normAutofit/>
          </a:bodyPr>
          <a:lstStyle/>
          <a:p>
            <a:pPr algn="just"/>
            <a:r>
              <a:rPr lang="es-ES" dirty="0"/>
              <a:t>La encuesta también incluía información acerca de las principales causas de las interrupciones notificadas. En los 29 países que respondieron a la encuesta, las principales causas de la interrupción de los servicios fueron </a:t>
            </a:r>
          </a:p>
          <a:p>
            <a:pPr algn="just"/>
            <a:r>
              <a:rPr lang="es-ES" dirty="0"/>
              <a:t>Una disminución de la asistencia prestada a los pacientes ambulatorios debido a que dejaron de ir a los establecimientos de salud (20 países, 69%),</a:t>
            </a:r>
          </a:p>
          <a:p>
            <a:pPr algn="just"/>
            <a:r>
              <a:rPr lang="es-ES" dirty="0"/>
              <a:t> las restricciones en el desplazamiento de las personas, lo que dificultó el acceso a los establecimientos de salud (14 países, 48,3%), </a:t>
            </a:r>
          </a:p>
          <a:p>
            <a:pPr algn="just"/>
            <a:r>
              <a:rPr lang="es-ES" dirty="0"/>
              <a:t>Una disminución de la asistencia en hospitalización debido a la cancelación de la atención electiva (13 países, 44,8%) </a:t>
            </a:r>
          </a:p>
        </p:txBody>
      </p:sp>
      <p:sp>
        <p:nvSpPr>
          <p:cNvPr id="4" name="Marcador de pie de página 3">
            <a:extLst>
              <a:ext uri="{FF2B5EF4-FFF2-40B4-BE49-F238E27FC236}">
                <a16:creationId xmlns:a16="http://schemas.microsoft.com/office/drawing/2014/main" id="{73AE3217-3C02-46DC-9070-2ECDE4C2F0D9}"/>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0DAFCDEC-432F-49A9-80F6-05FD3EA9A9EE}"/>
              </a:ext>
            </a:extLst>
          </p:cNvPr>
          <p:cNvSpPr>
            <a:spLocks noGrp="1"/>
          </p:cNvSpPr>
          <p:nvPr>
            <p:ph type="sldNum" sz="quarter" idx="12"/>
          </p:nvPr>
        </p:nvSpPr>
        <p:spPr/>
        <p:txBody>
          <a:bodyPr/>
          <a:lstStyle/>
          <a:p>
            <a:fld id="{228B97A9-4C7D-43A3-B773-1DB5D4C466D4}" type="slidenum">
              <a:rPr lang="es-AR" smtClean="0"/>
              <a:t>11</a:t>
            </a:fld>
            <a:endParaRPr lang="es-AR"/>
          </a:p>
        </p:txBody>
      </p:sp>
    </p:spTree>
    <p:extLst>
      <p:ext uri="{BB962C8B-B14F-4D97-AF65-F5344CB8AC3E}">
        <p14:creationId xmlns:p14="http://schemas.microsoft.com/office/powerpoint/2010/main" val="2066079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5D0142-F89C-4B1E-8DCF-C9C10F383302}"/>
              </a:ext>
            </a:extLst>
          </p:cNvPr>
          <p:cNvSpPr>
            <a:spLocks noGrp="1"/>
          </p:cNvSpPr>
          <p:nvPr>
            <p:ph type="title"/>
          </p:nvPr>
        </p:nvSpPr>
        <p:spPr/>
        <p:txBody>
          <a:bodyPr/>
          <a:lstStyle/>
          <a:p>
            <a:pPr algn="ctr"/>
            <a:r>
              <a:rPr lang="es-ES" b="1" i="1" u="sng" dirty="0"/>
              <a:t>conclusión</a:t>
            </a:r>
            <a:endParaRPr lang="es-AR" b="1" i="1" u="sng" dirty="0"/>
          </a:p>
        </p:txBody>
      </p:sp>
      <p:sp>
        <p:nvSpPr>
          <p:cNvPr id="3" name="Marcador de contenido 2">
            <a:extLst>
              <a:ext uri="{FF2B5EF4-FFF2-40B4-BE49-F238E27FC236}">
                <a16:creationId xmlns:a16="http://schemas.microsoft.com/office/drawing/2014/main" id="{78DB1048-9320-473F-B7FC-AAAC7C0798A2}"/>
              </a:ext>
            </a:extLst>
          </p:cNvPr>
          <p:cNvSpPr>
            <a:spLocks noGrp="1"/>
          </p:cNvSpPr>
          <p:nvPr>
            <p:ph idx="1"/>
          </p:nvPr>
        </p:nvSpPr>
        <p:spPr>
          <a:xfrm>
            <a:off x="2589212" y="2133600"/>
            <a:ext cx="8915400" cy="4203192"/>
          </a:xfrm>
        </p:spPr>
        <p:txBody>
          <a:bodyPr>
            <a:normAutofit/>
          </a:bodyPr>
          <a:lstStyle/>
          <a:p>
            <a:pPr algn="just"/>
            <a:r>
              <a:rPr lang="es-ES" dirty="0"/>
              <a:t>Los resultados de esta encuesta indican claramente que  COVID-19 ha tenido una repercusión significativa en los servicios para trastornos mentales, neurológicos y por consumo de sustancias psicoactivas en la Región de las Américas, aunque los tipos de servicios para estos trastornos y el grado en el que se han visto afectados muestran grandes diferencias. La mayoría de los países indicaron que los servicios ambulatorios, así como los servicios comunitarios (y específicamente los servicios domiciliarios y de centro de día), se vieron afectados desfavorablemente en un grado importante.</a:t>
            </a:r>
          </a:p>
          <a:p>
            <a:pPr algn="just"/>
            <a:r>
              <a:rPr lang="es-AR" dirty="0">
                <a:hlinkClick r:id="rId2"/>
              </a:rPr>
              <a:t>https://iris.paho.org/bitstream/handle/10665.2/53126/OPSNMHMHCOVID-19200044_spa.pdf?sequence=1&amp;isAllowed=y</a:t>
            </a:r>
            <a:endParaRPr lang="es-AR" dirty="0"/>
          </a:p>
          <a:p>
            <a:pPr marL="0" indent="0" algn="just">
              <a:buNone/>
            </a:pPr>
            <a:r>
              <a:rPr lang="es-ES" dirty="0"/>
              <a:t>“ La repercusión de la COVID-19 en los servicios para los trastornos  mentales, neurológicos y por consumo de sustancias psicoactivas en la Región de las Américas: resultados de una evaluación rápida”</a:t>
            </a:r>
            <a:endParaRPr lang="es-AR" dirty="0"/>
          </a:p>
        </p:txBody>
      </p:sp>
      <p:sp>
        <p:nvSpPr>
          <p:cNvPr id="4" name="Marcador de pie de página 3">
            <a:extLst>
              <a:ext uri="{FF2B5EF4-FFF2-40B4-BE49-F238E27FC236}">
                <a16:creationId xmlns:a16="http://schemas.microsoft.com/office/drawing/2014/main" id="{04925CBF-9856-47B7-AAA8-71E5218709FA}"/>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96DF5151-D9FD-442B-8A11-DB6A8D22E4B7}"/>
              </a:ext>
            </a:extLst>
          </p:cNvPr>
          <p:cNvSpPr>
            <a:spLocks noGrp="1"/>
          </p:cNvSpPr>
          <p:nvPr>
            <p:ph type="sldNum" sz="quarter" idx="12"/>
          </p:nvPr>
        </p:nvSpPr>
        <p:spPr/>
        <p:txBody>
          <a:bodyPr/>
          <a:lstStyle/>
          <a:p>
            <a:fld id="{228B97A9-4C7D-43A3-B773-1DB5D4C466D4}" type="slidenum">
              <a:rPr lang="es-AR" smtClean="0"/>
              <a:t>12</a:t>
            </a:fld>
            <a:endParaRPr lang="es-AR"/>
          </a:p>
        </p:txBody>
      </p:sp>
    </p:spTree>
    <p:extLst>
      <p:ext uri="{BB962C8B-B14F-4D97-AF65-F5344CB8AC3E}">
        <p14:creationId xmlns:p14="http://schemas.microsoft.com/office/powerpoint/2010/main" val="1299098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00B5A8-0868-489E-A22F-172FCA6B3651}"/>
              </a:ext>
            </a:extLst>
          </p:cNvPr>
          <p:cNvSpPr>
            <a:spLocks noGrp="1"/>
          </p:cNvSpPr>
          <p:nvPr>
            <p:ph type="title"/>
          </p:nvPr>
        </p:nvSpPr>
        <p:spPr/>
        <p:txBody>
          <a:bodyPr/>
          <a:lstStyle/>
          <a:p>
            <a:r>
              <a:rPr lang="es-ES" dirty="0"/>
              <a:t>BARRERAS</a:t>
            </a:r>
            <a:br>
              <a:rPr lang="es-ES" dirty="0"/>
            </a:br>
            <a:endParaRPr lang="es-AR" dirty="0"/>
          </a:p>
        </p:txBody>
      </p:sp>
      <p:sp>
        <p:nvSpPr>
          <p:cNvPr id="3" name="Marcador de contenido 2">
            <a:extLst>
              <a:ext uri="{FF2B5EF4-FFF2-40B4-BE49-F238E27FC236}">
                <a16:creationId xmlns:a16="http://schemas.microsoft.com/office/drawing/2014/main" id="{7BF2126D-92AA-409D-97D8-818DF2E6BC5B}"/>
              </a:ext>
            </a:extLst>
          </p:cNvPr>
          <p:cNvSpPr>
            <a:spLocks noGrp="1"/>
          </p:cNvSpPr>
          <p:nvPr>
            <p:ph idx="1"/>
          </p:nvPr>
        </p:nvSpPr>
        <p:spPr>
          <a:xfrm>
            <a:off x="2589212" y="1563624"/>
            <a:ext cx="8915400" cy="4901184"/>
          </a:xfrm>
        </p:spPr>
        <p:txBody>
          <a:bodyPr>
            <a:normAutofit fontScale="25000" lnSpcReduction="20000"/>
          </a:bodyPr>
          <a:lstStyle/>
          <a:p>
            <a:pPr algn="just"/>
            <a:r>
              <a:rPr lang="es-ES" sz="4400" dirty="0"/>
              <a:t>Las personas con discapacidades y sus apoyos se enfrentan a barreras que pueden impedirles acceder a la atención y la información esencial que les permita reducir su riesgo durante el brote de COVID-19.</a:t>
            </a:r>
          </a:p>
          <a:p>
            <a:pPr marL="0" indent="0" algn="just">
              <a:buNone/>
            </a:pPr>
            <a:r>
              <a:rPr lang="es-ES" sz="4400" dirty="0"/>
              <a:t>Estas barreras pueden ser:</a:t>
            </a:r>
          </a:p>
          <a:p>
            <a:pPr marL="0" indent="0" algn="just">
              <a:buNone/>
            </a:pPr>
            <a:r>
              <a:rPr lang="es-ES" sz="4400" b="1" i="1" dirty="0"/>
              <a:t>	</a:t>
            </a:r>
            <a:r>
              <a:rPr lang="es-ES" sz="4400" b="1" i="1" u="sng" dirty="0"/>
              <a:t>Barreras del entorno:</a:t>
            </a:r>
          </a:p>
          <a:p>
            <a:pPr algn="just"/>
            <a:r>
              <a:rPr lang="es-ES" sz="4400" dirty="0"/>
              <a:t>▪ La comunicación de riesgos es esencial para promover la salud, prevenir la propagación de la infección y reducir el estrés de la población; sin embargo, la información no se suele elaborar y difundir en forma inclusiva para las personas con discapacidades comunicativas. </a:t>
            </a:r>
          </a:p>
          <a:p>
            <a:pPr algn="just"/>
            <a:r>
              <a:rPr lang="es-ES" sz="4400" dirty="0"/>
              <a:t>▪ Muchos centros de salud no son accesibles para las personas con discapacidades físicas. Debido a obstáculos urbanos y la falta de sistemas de transporte público accesibles, es probable que algunas personas con discapacidades no puedan acceder a los centros de atención de salud.</a:t>
            </a:r>
          </a:p>
          <a:p>
            <a:pPr algn="just"/>
            <a:endParaRPr lang="es-ES" sz="4400" dirty="0"/>
          </a:p>
          <a:p>
            <a:pPr marL="0" indent="0" algn="just">
              <a:buNone/>
            </a:pPr>
            <a:r>
              <a:rPr lang="es-ES" sz="4400" b="1" dirty="0"/>
              <a:t>	</a:t>
            </a:r>
            <a:r>
              <a:rPr lang="es-ES" sz="4400" b="1" u="sng" dirty="0"/>
              <a:t>Barreras institucionales:</a:t>
            </a:r>
          </a:p>
          <a:p>
            <a:pPr algn="just"/>
            <a:r>
              <a:rPr lang="es-ES" sz="4400" dirty="0"/>
              <a:t>▪ El costo de la atención de salud impide a muchas personas con discapacidades afrontar el gasto de los servicios </a:t>
            </a:r>
          </a:p>
          <a:p>
            <a:pPr marL="0" indent="0" algn="just">
              <a:buNone/>
            </a:pPr>
            <a:r>
              <a:rPr lang="es-ES" sz="4400" dirty="0"/>
              <a:t>	esenciales. La falta de protocolos establecidos para atender a las personas con discapacidades en cuarentena</a:t>
            </a:r>
          </a:p>
          <a:p>
            <a:pPr algn="just"/>
            <a:endParaRPr lang="es-ES" sz="4400" dirty="0"/>
          </a:p>
          <a:p>
            <a:pPr marL="0" indent="0" algn="just">
              <a:buNone/>
            </a:pPr>
            <a:r>
              <a:rPr lang="es-ES" sz="4400" b="1" dirty="0"/>
              <a:t>	</a:t>
            </a:r>
            <a:r>
              <a:rPr lang="es-ES" sz="4400" b="1" u="sng" dirty="0"/>
              <a:t>Barreras actitudinales:</a:t>
            </a:r>
          </a:p>
          <a:p>
            <a:pPr algn="just"/>
            <a:r>
              <a:rPr lang="es-ES" sz="4400" dirty="0"/>
              <a:t>▪ Los prejuicios, el estigma y la discriminación de las personas con discapacidades, incluida la creencia de que estas personas no pueden contribuir a la respuesta al brote o tomar sus propias decisiones.</a:t>
            </a:r>
          </a:p>
          <a:p>
            <a:pPr algn="just"/>
            <a:r>
              <a:rPr lang="es-ES" sz="4400" dirty="0"/>
              <a:t>Estas barreras pueden provocar un estrés adicional a las personas con discapacidades y sus apoyos durante el brote de </a:t>
            </a:r>
            <a:r>
              <a:rPr lang="es-ES" sz="4400" dirty="0" err="1"/>
              <a:t>covid</a:t>
            </a:r>
            <a:endParaRPr lang="es-ES" sz="4400" dirty="0"/>
          </a:p>
          <a:p>
            <a:endParaRPr lang="es-AR" dirty="0"/>
          </a:p>
        </p:txBody>
      </p:sp>
      <p:sp>
        <p:nvSpPr>
          <p:cNvPr id="4" name="Marcador de pie de página 3">
            <a:extLst>
              <a:ext uri="{FF2B5EF4-FFF2-40B4-BE49-F238E27FC236}">
                <a16:creationId xmlns:a16="http://schemas.microsoft.com/office/drawing/2014/main" id="{E06152D9-FA9C-44BC-AFAE-35C8186D832E}"/>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98759636-2ED8-4411-9ED3-C426759A1F9E}"/>
              </a:ext>
            </a:extLst>
          </p:cNvPr>
          <p:cNvSpPr>
            <a:spLocks noGrp="1"/>
          </p:cNvSpPr>
          <p:nvPr>
            <p:ph type="sldNum" sz="quarter" idx="12"/>
          </p:nvPr>
        </p:nvSpPr>
        <p:spPr/>
        <p:txBody>
          <a:bodyPr/>
          <a:lstStyle/>
          <a:p>
            <a:fld id="{228B97A9-4C7D-43A3-B773-1DB5D4C466D4}" type="slidenum">
              <a:rPr lang="es-AR" smtClean="0"/>
              <a:t>2</a:t>
            </a:fld>
            <a:endParaRPr lang="es-AR"/>
          </a:p>
        </p:txBody>
      </p:sp>
    </p:spTree>
    <p:extLst>
      <p:ext uri="{BB962C8B-B14F-4D97-AF65-F5344CB8AC3E}">
        <p14:creationId xmlns:p14="http://schemas.microsoft.com/office/powerpoint/2010/main" val="659752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87B6F1-2418-4369-9EA0-582391D903B4}"/>
              </a:ext>
            </a:extLst>
          </p:cNvPr>
          <p:cNvSpPr>
            <a:spLocks noGrp="1"/>
          </p:cNvSpPr>
          <p:nvPr>
            <p:ph type="title"/>
          </p:nvPr>
        </p:nvSpPr>
        <p:spPr/>
        <p:txBody>
          <a:bodyPr/>
          <a:lstStyle/>
          <a:p>
            <a:r>
              <a:rPr lang="es-ES" dirty="0"/>
              <a:t>RESOLUCIÓN S.E. </a:t>
            </a:r>
            <a:r>
              <a:rPr lang="es-ES" dirty="0" err="1"/>
              <a:t>Nº</a:t>
            </a:r>
            <a:r>
              <a:rPr lang="es-ES" dirty="0"/>
              <a:t> 01/2020</a:t>
            </a:r>
            <a:br>
              <a:rPr lang="es-ES" dirty="0"/>
            </a:br>
            <a:r>
              <a:rPr lang="es-ES" dirty="0"/>
              <a:t>Órgano de Revisión- Ley 26.657</a:t>
            </a:r>
            <a:endParaRPr lang="es-AR" dirty="0"/>
          </a:p>
        </p:txBody>
      </p:sp>
      <p:sp>
        <p:nvSpPr>
          <p:cNvPr id="3" name="Marcador de contenido 2">
            <a:extLst>
              <a:ext uri="{FF2B5EF4-FFF2-40B4-BE49-F238E27FC236}">
                <a16:creationId xmlns:a16="http://schemas.microsoft.com/office/drawing/2014/main" id="{A0F13B86-D8CC-4346-9303-6CCAE31FD134}"/>
              </a:ext>
            </a:extLst>
          </p:cNvPr>
          <p:cNvSpPr>
            <a:spLocks noGrp="1"/>
          </p:cNvSpPr>
          <p:nvPr>
            <p:ph idx="1"/>
          </p:nvPr>
        </p:nvSpPr>
        <p:spPr/>
        <p:txBody>
          <a:bodyPr>
            <a:normAutofit/>
          </a:bodyPr>
          <a:lstStyle/>
          <a:p>
            <a:pPr algn="just"/>
            <a:r>
              <a:rPr lang="es-ES" dirty="0"/>
              <a:t>Que, con el fin de dar respuesta a la atención en salud mental en el contexto actual, la SE del ORN elaboró el documento “RECOMENDACIÓN: Internación en instituciones monovalentes de salud mental en el contexto de la pandemia por COVID-19”.</a:t>
            </a:r>
          </a:p>
          <a:p>
            <a:pPr algn="just"/>
            <a:r>
              <a:rPr lang="es-ES" dirty="0"/>
              <a:t>Que el citado documento analiza la problemática de la atención en salud mental en el marco de la pandemia por COVID-19 y ofrece una serie de lineamientos, recomendaciones y propuestas para garantizar una atención que ponga el eje en la protección de los derechos humanos de la población internada por motivos de salud mental.</a:t>
            </a:r>
            <a:endParaRPr lang="es-AR" dirty="0"/>
          </a:p>
        </p:txBody>
      </p:sp>
      <p:sp>
        <p:nvSpPr>
          <p:cNvPr id="4" name="Marcador de pie de página 3">
            <a:extLst>
              <a:ext uri="{FF2B5EF4-FFF2-40B4-BE49-F238E27FC236}">
                <a16:creationId xmlns:a16="http://schemas.microsoft.com/office/drawing/2014/main" id="{A3FE4906-8A69-429D-9E48-1B475CB8FB3F}"/>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1B0A56BA-538C-404B-AD68-E580A0426A9E}"/>
              </a:ext>
            </a:extLst>
          </p:cNvPr>
          <p:cNvSpPr>
            <a:spLocks noGrp="1"/>
          </p:cNvSpPr>
          <p:nvPr>
            <p:ph type="sldNum" sz="quarter" idx="12"/>
          </p:nvPr>
        </p:nvSpPr>
        <p:spPr/>
        <p:txBody>
          <a:bodyPr/>
          <a:lstStyle/>
          <a:p>
            <a:fld id="{228B97A9-4C7D-43A3-B773-1DB5D4C466D4}" type="slidenum">
              <a:rPr lang="es-AR" smtClean="0"/>
              <a:t>3</a:t>
            </a:fld>
            <a:endParaRPr lang="es-AR"/>
          </a:p>
        </p:txBody>
      </p:sp>
    </p:spTree>
    <p:extLst>
      <p:ext uri="{BB962C8B-B14F-4D97-AF65-F5344CB8AC3E}">
        <p14:creationId xmlns:p14="http://schemas.microsoft.com/office/powerpoint/2010/main" val="68554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FE6F3AE-0CF8-4D5A-82EA-5B7C935540BC}"/>
              </a:ext>
            </a:extLst>
          </p:cNvPr>
          <p:cNvSpPr>
            <a:spLocks noGrp="1"/>
          </p:cNvSpPr>
          <p:nvPr>
            <p:ph type="title"/>
          </p:nvPr>
        </p:nvSpPr>
        <p:spPr/>
        <p:txBody>
          <a:bodyPr/>
          <a:lstStyle/>
          <a:p>
            <a:r>
              <a:rPr lang="es-ES" dirty="0"/>
              <a:t>RESOLUCIÓN S.E. </a:t>
            </a:r>
            <a:r>
              <a:rPr lang="es-ES" dirty="0" err="1"/>
              <a:t>Nº</a:t>
            </a:r>
            <a:r>
              <a:rPr lang="es-ES" dirty="0"/>
              <a:t> 01/2020</a:t>
            </a:r>
            <a:br>
              <a:rPr lang="es-ES" dirty="0"/>
            </a:br>
            <a:r>
              <a:rPr lang="es-ES" dirty="0"/>
              <a:t>Órgano de Revisión- Ley 26.657</a:t>
            </a:r>
            <a:endParaRPr lang="es-AR" dirty="0"/>
          </a:p>
        </p:txBody>
      </p:sp>
      <p:sp>
        <p:nvSpPr>
          <p:cNvPr id="3" name="Marcador de contenido 2">
            <a:extLst>
              <a:ext uri="{FF2B5EF4-FFF2-40B4-BE49-F238E27FC236}">
                <a16:creationId xmlns:a16="http://schemas.microsoft.com/office/drawing/2014/main" id="{6CB41B45-4919-4738-B63F-C3AD515540A2}"/>
              </a:ext>
            </a:extLst>
          </p:cNvPr>
          <p:cNvSpPr>
            <a:spLocks noGrp="1"/>
          </p:cNvSpPr>
          <p:nvPr>
            <p:ph idx="1"/>
          </p:nvPr>
        </p:nvSpPr>
        <p:spPr/>
        <p:txBody>
          <a:bodyPr>
            <a:normAutofit/>
          </a:bodyPr>
          <a:lstStyle/>
          <a:p>
            <a:pPr marL="0" indent="0" algn="just">
              <a:buNone/>
            </a:pPr>
            <a:r>
              <a:rPr lang="es-ES" sz="1200" dirty="0"/>
              <a:t>		DISMINUCIÓN EN LA ADMISIÓN DE LAS INTERNACIONES</a:t>
            </a:r>
          </a:p>
          <a:p>
            <a:pPr marL="0" indent="0" algn="just">
              <a:buNone/>
            </a:pPr>
            <a:r>
              <a:rPr lang="es-ES" sz="1200" dirty="0"/>
              <a:t>		EXTERNACIÓN DE LA POBLACIÓN CON CRITERIO DE ALTA Y CON REFERENTES FAMILIARES/SOCIALES</a:t>
            </a:r>
          </a:p>
          <a:p>
            <a:pPr marL="0" indent="0" algn="just">
              <a:buNone/>
            </a:pPr>
            <a:r>
              <a:rPr lang="es-ES" sz="1200" dirty="0"/>
              <a:t>		MANTENIMIENTO DE ESTRATEGIAS DE CUIDADO DE LA SALUD MENTAL</a:t>
            </a:r>
          </a:p>
          <a:p>
            <a:pPr marL="0" indent="0" algn="just">
              <a:buNone/>
            </a:pPr>
            <a:r>
              <a:rPr lang="es-ES" sz="1200" dirty="0"/>
              <a:t>		INFORMACIÓN Y ORIENTACIÓN ACERCA DE ACCIONES PARA LA PREVENCIÓN Y CONTROL DE 				INFECCIONES (PCI)</a:t>
            </a:r>
          </a:p>
          <a:p>
            <a:pPr marL="0" indent="0" algn="just">
              <a:buNone/>
            </a:pPr>
            <a:r>
              <a:rPr lang="es-ES" sz="1200" dirty="0"/>
              <a:t>		COORDINACIÓN EN EL ABORDAJE DE LA PANDEMIA POR COVID-19: </a:t>
            </a:r>
          </a:p>
          <a:p>
            <a:pPr marL="0" indent="0" algn="just">
              <a:buNone/>
            </a:pPr>
            <a:r>
              <a:rPr lang="es-ES" sz="1200" dirty="0"/>
              <a:t>		GARANTÍA DEL CUMPLIMIENTO DE CUIDADOS PERSONALES MÍNIMOS INDISPENSABLES: </a:t>
            </a:r>
          </a:p>
          <a:p>
            <a:pPr marL="0" indent="0" algn="just">
              <a:buNone/>
            </a:pPr>
            <a:r>
              <a:rPr lang="es-ES" sz="1200" dirty="0"/>
              <a:t>		GARANTÍA DE LA EXCEPCIONALIDAD EN LA RESTRICCIÓN DE AISLAMIENTOS EN CASOS PARTICULARES</a:t>
            </a:r>
          </a:p>
          <a:p>
            <a:pPr marL="0" indent="0" algn="just">
              <a:buNone/>
            </a:pPr>
            <a:r>
              <a:rPr lang="es-ES" sz="1200" dirty="0"/>
              <a:t>		GARANTÍA EN EL RESGUARDO DE LOS DERECHOS DE LA POBLACIÓN EN SITUACIÓN DE VULNERABILIDAD AL 		EFECTUARSE LOS CONTROLES PARA EL CUMPLIMIENTO DEL AISLAMIENTO SOCIAL PREVENTIVO 					OBLIGATORIO:</a:t>
            </a:r>
          </a:p>
          <a:p>
            <a:pPr marL="0" indent="0" algn="just">
              <a:buNone/>
            </a:pPr>
            <a:r>
              <a:rPr lang="es-ES" sz="1200" dirty="0"/>
              <a:t>		CUMPLIR CON LA OBLIGATORIEDAD DE INFORMAR A LOS ORGANISMOS COMPETENTES</a:t>
            </a:r>
          </a:p>
          <a:p>
            <a:pPr marL="0" indent="0">
              <a:buNone/>
            </a:pPr>
            <a:endParaRPr lang="es-ES" dirty="0"/>
          </a:p>
          <a:p>
            <a:pPr marL="0" indent="0">
              <a:buNone/>
            </a:pPr>
            <a:endParaRPr lang="es-AR" dirty="0"/>
          </a:p>
        </p:txBody>
      </p:sp>
      <p:sp>
        <p:nvSpPr>
          <p:cNvPr id="7" name="Flecha: cheurón 6">
            <a:extLst>
              <a:ext uri="{FF2B5EF4-FFF2-40B4-BE49-F238E27FC236}">
                <a16:creationId xmlns:a16="http://schemas.microsoft.com/office/drawing/2014/main" id="{5D653534-7500-464C-A1A3-DCF2E2E94A1B}"/>
              </a:ext>
            </a:extLst>
          </p:cNvPr>
          <p:cNvSpPr/>
          <p:nvPr/>
        </p:nvSpPr>
        <p:spPr>
          <a:xfrm>
            <a:off x="2825496" y="2249424"/>
            <a:ext cx="484632" cy="11887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solidFill>
                <a:schemeClr val="tx1"/>
              </a:solidFill>
            </a:endParaRPr>
          </a:p>
        </p:txBody>
      </p:sp>
      <p:pic>
        <p:nvPicPr>
          <p:cNvPr id="8" name="Imagen 7">
            <a:extLst>
              <a:ext uri="{FF2B5EF4-FFF2-40B4-BE49-F238E27FC236}">
                <a16:creationId xmlns:a16="http://schemas.microsoft.com/office/drawing/2014/main" id="{17C9E63B-4C8A-4CB9-8EEE-C5C3A189D0EC}"/>
              </a:ext>
            </a:extLst>
          </p:cNvPr>
          <p:cNvPicPr>
            <a:picLocks noChangeAspect="1"/>
          </p:cNvPicPr>
          <p:nvPr/>
        </p:nvPicPr>
        <p:blipFill>
          <a:blip r:embed="rId2"/>
          <a:stretch>
            <a:fillRect/>
          </a:stretch>
        </p:blipFill>
        <p:spPr>
          <a:xfrm>
            <a:off x="2825496" y="2526786"/>
            <a:ext cx="524301" cy="140220"/>
          </a:xfrm>
          <a:prstGeom prst="rect">
            <a:avLst/>
          </a:prstGeom>
        </p:spPr>
      </p:pic>
      <p:pic>
        <p:nvPicPr>
          <p:cNvPr id="9" name="Imagen 8">
            <a:extLst>
              <a:ext uri="{FF2B5EF4-FFF2-40B4-BE49-F238E27FC236}">
                <a16:creationId xmlns:a16="http://schemas.microsoft.com/office/drawing/2014/main" id="{48F1CCF2-7AC8-4E67-83DC-1926B0C66296}"/>
              </a:ext>
            </a:extLst>
          </p:cNvPr>
          <p:cNvPicPr>
            <a:picLocks noChangeAspect="1"/>
          </p:cNvPicPr>
          <p:nvPr/>
        </p:nvPicPr>
        <p:blipFill>
          <a:blip r:embed="rId3"/>
          <a:stretch>
            <a:fillRect/>
          </a:stretch>
        </p:blipFill>
        <p:spPr>
          <a:xfrm>
            <a:off x="2825496" y="2843784"/>
            <a:ext cx="524301" cy="146317"/>
          </a:xfrm>
          <a:prstGeom prst="rect">
            <a:avLst/>
          </a:prstGeom>
        </p:spPr>
      </p:pic>
      <p:pic>
        <p:nvPicPr>
          <p:cNvPr id="10" name="Imagen 9">
            <a:extLst>
              <a:ext uri="{FF2B5EF4-FFF2-40B4-BE49-F238E27FC236}">
                <a16:creationId xmlns:a16="http://schemas.microsoft.com/office/drawing/2014/main" id="{5CF50DF2-66E7-4CCA-86EB-E1C4472A436C}"/>
              </a:ext>
            </a:extLst>
          </p:cNvPr>
          <p:cNvPicPr>
            <a:picLocks noChangeAspect="1"/>
          </p:cNvPicPr>
          <p:nvPr/>
        </p:nvPicPr>
        <p:blipFill>
          <a:blip r:embed="rId3"/>
          <a:stretch>
            <a:fillRect/>
          </a:stretch>
        </p:blipFill>
        <p:spPr>
          <a:xfrm>
            <a:off x="2825495" y="3145542"/>
            <a:ext cx="524301" cy="146317"/>
          </a:xfrm>
          <a:prstGeom prst="rect">
            <a:avLst/>
          </a:prstGeom>
        </p:spPr>
      </p:pic>
      <p:pic>
        <p:nvPicPr>
          <p:cNvPr id="11" name="Imagen 10">
            <a:extLst>
              <a:ext uri="{FF2B5EF4-FFF2-40B4-BE49-F238E27FC236}">
                <a16:creationId xmlns:a16="http://schemas.microsoft.com/office/drawing/2014/main" id="{F86238AE-5FBD-4A18-ADAD-A6234D559302}"/>
              </a:ext>
            </a:extLst>
          </p:cNvPr>
          <p:cNvPicPr>
            <a:picLocks noChangeAspect="1"/>
          </p:cNvPicPr>
          <p:nvPr/>
        </p:nvPicPr>
        <p:blipFill>
          <a:blip r:embed="rId4"/>
          <a:stretch>
            <a:fillRect/>
          </a:stretch>
        </p:blipFill>
        <p:spPr>
          <a:xfrm>
            <a:off x="2802613" y="3604819"/>
            <a:ext cx="530398" cy="146317"/>
          </a:xfrm>
          <a:prstGeom prst="rect">
            <a:avLst/>
          </a:prstGeom>
        </p:spPr>
      </p:pic>
      <p:pic>
        <p:nvPicPr>
          <p:cNvPr id="12" name="Imagen 11">
            <a:extLst>
              <a:ext uri="{FF2B5EF4-FFF2-40B4-BE49-F238E27FC236}">
                <a16:creationId xmlns:a16="http://schemas.microsoft.com/office/drawing/2014/main" id="{E9A209B2-3FC9-4F8F-9C50-7BA678A52BCD}"/>
              </a:ext>
            </a:extLst>
          </p:cNvPr>
          <p:cNvPicPr>
            <a:picLocks noChangeAspect="1"/>
          </p:cNvPicPr>
          <p:nvPr/>
        </p:nvPicPr>
        <p:blipFill>
          <a:blip r:embed="rId4"/>
          <a:stretch>
            <a:fillRect/>
          </a:stretch>
        </p:blipFill>
        <p:spPr>
          <a:xfrm>
            <a:off x="2825495" y="3949252"/>
            <a:ext cx="530398" cy="146317"/>
          </a:xfrm>
          <a:prstGeom prst="rect">
            <a:avLst/>
          </a:prstGeom>
        </p:spPr>
      </p:pic>
      <p:pic>
        <p:nvPicPr>
          <p:cNvPr id="13" name="Imagen 12">
            <a:extLst>
              <a:ext uri="{FF2B5EF4-FFF2-40B4-BE49-F238E27FC236}">
                <a16:creationId xmlns:a16="http://schemas.microsoft.com/office/drawing/2014/main" id="{859665E9-C56C-43BF-B860-9C2A2FB5C616}"/>
              </a:ext>
            </a:extLst>
          </p:cNvPr>
          <p:cNvPicPr>
            <a:picLocks noChangeAspect="1"/>
          </p:cNvPicPr>
          <p:nvPr/>
        </p:nvPicPr>
        <p:blipFill>
          <a:blip r:embed="rId5"/>
          <a:stretch>
            <a:fillRect/>
          </a:stretch>
        </p:blipFill>
        <p:spPr>
          <a:xfrm>
            <a:off x="2825495" y="4246032"/>
            <a:ext cx="536494" cy="146317"/>
          </a:xfrm>
          <a:prstGeom prst="rect">
            <a:avLst/>
          </a:prstGeom>
        </p:spPr>
      </p:pic>
      <p:pic>
        <p:nvPicPr>
          <p:cNvPr id="14" name="Imagen 13">
            <a:extLst>
              <a:ext uri="{FF2B5EF4-FFF2-40B4-BE49-F238E27FC236}">
                <a16:creationId xmlns:a16="http://schemas.microsoft.com/office/drawing/2014/main" id="{96C0384B-B22D-4D0C-8C54-407B8F954E93}"/>
              </a:ext>
            </a:extLst>
          </p:cNvPr>
          <p:cNvPicPr>
            <a:picLocks noChangeAspect="1"/>
          </p:cNvPicPr>
          <p:nvPr/>
        </p:nvPicPr>
        <p:blipFill>
          <a:blip r:embed="rId6"/>
          <a:stretch>
            <a:fillRect/>
          </a:stretch>
        </p:blipFill>
        <p:spPr>
          <a:xfrm>
            <a:off x="2825495" y="4570069"/>
            <a:ext cx="542591" cy="146317"/>
          </a:xfrm>
          <a:prstGeom prst="rect">
            <a:avLst/>
          </a:prstGeom>
        </p:spPr>
      </p:pic>
      <p:pic>
        <p:nvPicPr>
          <p:cNvPr id="15" name="Imagen 14">
            <a:extLst>
              <a:ext uri="{FF2B5EF4-FFF2-40B4-BE49-F238E27FC236}">
                <a16:creationId xmlns:a16="http://schemas.microsoft.com/office/drawing/2014/main" id="{971AE06E-206E-4C37-82DC-DE46D01620B6}"/>
              </a:ext>
            </a:extLst>
          </p:cNvPr>
          <p:cNvPicPr>
            <a:picLocks noChangeAspect="1"/>
          </p:cNvPicPr>
          <p:nvPr/>
        </p:nvPicPr>
        <p:blipFill>
          <a:blip r:embed="rId7"/>
          <a:stretch>
            <a:fillRect/>
          </a:stretch>
        </p:blipFill>
        <p:spPr>
          <a:xfrm>
            <a:off x="2804112" y="5209349"/>
            <a:ext cx="548688" cy="146317"/>
          </a:xfrm>
          <a:prstGeom prst="rect">
            <a:avLst/>
          </a:prstGeom>
        </p:spPr>
      </p:pic>
      <p:sp>
        <p:nvSpPr>
          <p:cNvPr id="16" name="Marcador de pie de página 15">
            <a:extLst>
              <a:ext uri="{FF2B5EF4-FFF2-40B4-BE49-F238E27FC236}">
                <a16:creationId xmlns:a16="http://schemas.microsoft.com/office/drawing/2014/main" id="{3713E54C-C640-4DB5-B6AD-2AA8A455218E}"/>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17" name="Marcador de número de diapositiva 16">
            <a:extLst>
              <a:ext uri="{FF2B5EF4-FFF2-40B4-BE49-F238E27FC236}">
                <a16:creationId xmlns:a16="http://schemas.microsoft.com/office/drawing/2014/main" id="{E98764B8-A323-4024-B8D0-F762B89673BE}"/>
              </a:ext>
            </a:extLst>
          </p:cNvPr>
          <p:cNvSpPr>
            <a:spLocks noGrp="1"/>
          </p:cNvSpPr>
          <p:nvPr>
            <p:ph type="sldNum" sz="quarter" idx="12"/>
          </p:nvPr>
        </p:nvSpPr>
        <p:spPr/>
        <p:txBody>
          <a:bodyPr/>
          <a:lstStyle/>
          <a:p>
            <a:fld id="{228B97A9-4C7D-43A3-B773-1DB5D4C466D4}" type="slidenum">
              <a:rPr lang="es-AR" smtClean="0"/>
              <a:t>4</a:t>
            </a:fld>
            <a:endParaRPr lang="es-AR"/>
          </a:p>
        </p:txBody>
      </p:sp>
    </p:spTree>
    <p:extLst>
      <p:ext uri="{BB962C8B-B14F-4D97-AF65-F5344CB8AC3E}">
        <p14:creationId xmlns:p14="http://schemas.microsoft.com/office/powerpoint/2010/main" val="4137245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9A6CC-6314-4FD2-B710-27BE0141705E}"/>
              </a:ext>
            </a:extLst>
          </p:cNvPr>
          <p:cNvSpPr>
            <a:spLocks noGrp="1"/>
          </p:cNvSpPr>
          <p:nvPr>
            <p:ph type="title"/>
          </p:nvPr>
        </p:nvSpPr>
        <p:spPr/>
        <p:txBody>
          <a:bodyPr/>
          <a:lstStyle/>
          <a:p>
            <a:endParaRPr lang="es-AR"/>
          </a:p>
        </p:txBody>
      </p:sp>
      <p:sp>
        <p:nvSpPr>
          <p:cNvPr id="3" name="Marcador de contenido 2">
            <a:extLst>
              <a:ext uri="{FF2B5EF4-FFF2-40B4-BE49-F238E27FC236}">
                <a16:creationId xmlns:a16="http://schemas.microsoft.com/office/drawing/2014/main" id="{E204178E-3A54-4B09-9DB4-11061E9ED42A}"/>
              </a:ext>
            </a:extLst>
          </p:cNvPr>
          <p:cNvSpPr>
            <a:spLocks noGrp="1"/>
          </p:cNvSpPr>
          <p:nvPr>
            <p:ph idx="1"/>
          </p:nvPr>
        </p:nvSpPr>
        <p:spPr/>
        <p:txBody>
          <a:bodyPr>
            <a:normAutofit fontScale="70000" lnSpcReduction="20000"/>
          </a:bodyPr>
          <a:lstStyle/>
          <a:p>
            <a:pPr marL="0" indent="0">
              <a:buNone/>
            </a:pPr>
            <a:r>
              <a:rPr lang="es-ES" b="1" u="sng" dirty="0"/>
              <a:t>6.- GARANTÍA DEL CUMPLIMIENTO DE DERECHOS:</a:t>
            </a:r>
            <a:r>
              <a:rPr lang="es-ES" dirty="0"/>
              <a:t> </a:t>
            </a:r>
          </a:p>
          <a:p>
            <a:pPr marL="0" indent="0">
              <a:buNone/>
            </a:pPr>
            <a:r>
              <a:rPr lang="es-ES" dirty="0"/>
              <a:t>	Garantizar la accesibilidad a la defensa de los derechos de las personas y al Poder Judicial a través de sus diversas vías para que puedan manifestar sus preferencias así como también sus reclamos específicos de derechos, los cuales se llevan a cabo a través de Defensores/as, Curadores/as, apoyos y/o allegados/as de forma tal que se garantice la comunicación para la efectiva intervención con este colectivo y con el de Niños, Niñas y Adolescentes (</a:t>
            </a:r>
            <a:r>
              <a:rPr lang="es-ES" dirty="0" err="1"/>
              <a:t>NNyA</a:t>
            </a:r>
            <a:r>
              <a:rPr lang="es-ES" dirty="0"/>
              <a:t>). Todo ello, a través de los medios disponibles tales como teléfonos móviles, videollamadas, etc. </a:t>
            </a:r>
          </a:p>
          <a:p>
            <a:r>
              <a:rPr lang="es-ES" dirty="0"/>
              <a:t>Asimismo, facilitar la comunicación entre las personas que cursan una internación por salud mental con sus lazos socioafectivos mediante la provisión de teléfonos celulares y/o tarjetas telefónicas, y la realización de videoconferencias, </a:t>
            </a:r>
            <a:r>
              <a:rPr lang="es-ES" dirty="0" err="1"/>
              <a:t>telellamadas</a:t>
            </a:r>
            <a:r>
              <a:rPr lang="es-ES" dirty="0"/>
              <a:t> o cualquier otro medio que facilita la comunicación en este contexto. </a:t>
            </a:r>
          </a:p>
          <a:p>
            <a:r>
              <a:rPr lang="es-ES" dirty="0"/>
              <a:t>Por otra parte, resulta imprescindible que las personas que cursan internaciones por salud mental cuenten con acceso a los cajeros automáticos que se encuentran en las instituciones de forma tal que las personas accedan al cobro sus pensiones exponiéndose lo menos posible al riesgo de contagio. Es esencial que dichos cajeros automáticos se encuentren habilitados como “Punto Efectivo” para que puedan retirar dinero quienes no cuenten con su tarjeta de débito. Asimismo, queda establecido que los canales de comunicación del Órgano de Revisión Nacional de Salud Mental con personas usuarias y/o familiares para la realización de denuncias será, mientas duren las medidas de Aislamiento Preventivo Social y Obligatorio los siguientes correos electrónicos: organoderevision@gmail.com, </a:t>
            </a:r>
          </a:p>
          <a:p>
            <a:r>
              <a:rPr lang="es-ES" dirty="0"/>
              <a:t>organoderevision@mpd.gov.ar y al teléfono celular: (011) 15 6894-8704.</a:t>
            </a:r>
          </a:p>
          <a:p>
            <a:endParaRPr lang="es-AR" dirty="0"/>
          </a:p>
        </p:txBody>
      </p:sp>
      <p:sp>
        <p:nvSpPr>
          <p:cNvPr id="4" name="Marcador de pie de página 3">
            <a:extLst>
              <a:ext uri="{FF2B5EF4-FFF2-40B4-BE49-F238E27FC236}">
                <a16:creationId xmlns:a16="http://schemas.microsoft.com/office/drawing/2014/main" id="{EDAC5C27-E1BA-4E51-B1B6-0278D89F9F74}"/>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C5B12326-3F80-470C-849A-0552F58C4514}"/>
              </a:ext>
            </a:extLst>
          </p:cNvPr>
          <p:cNvSpPr>
            <a:spLocks noGrp="1"/>
          </p:cNvSpPr>
          <p:nvPr>
            <p:ph type="sldNum" sz="quarter" idx="12"/>
          </p:nvPr>
        </p:nvSpPr>
        <p:spPr/>
        <p:txBody>
          <a:bodyPr/>
          <a:lstStyle/>
          <a:p>
            <a:fld id="{228B97A9-4C7D-43A3-B773-1DB5D4C466D4}" type="slidenum">
              <a:rPr lang="es-AR" smtClean="0"/>
              <a:t>5</a:t>
            </a:fld>
            <a:endParaRPr lang="es-AR"/>
          </a:p>
        </p:txBody>
      </p:sp>
    </p:spTree>
    <p:extLst>
      <p:ext uri="{BB962C8B-B14F-4D97-AF65-F5344CB8AC3E}">
        <p14:creationId xmlns:p14="http://schemas.microsoft.com/office/powerpoint/2010/main" val="3835511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2A2C10-E191-408A-9525-77F0848DA91A}"/>
              </a:ext>
            </a:extLst>
          </p:cNvPr>
          <p:cNvSpPr>
            <a:spLocks noGrp="1"/>
          </p:cNvSpPr>
          <p:nvPr>
            <p:ph type="title"/>
          </p:nvPr>
        </p:nvSpPr>
        <p:spPr/>
        <p:txBody>
          <a:bodyPr/>
          <a:lstStyle/>
          <a:p>
            <a:endParaRPr lang="es-AR"/>
          </a:p>
        </p:txBody>
      </p:sp>
      <p:sp>
        <p:nvSpPr>
          <p:cNvPr id="3" name="Marcador de contenido 2">
            <a:extLst>
              <a:ext uri="{FF2B5EF4-FFF2-40B4-BE49-F238E27FC236}">
                <a16:creationId xmlns:a16="http://schemas.microsoft.com/office/drawing/2014/main" id="{9F9D40B5-81CC-4AB6-9C65-0FB41CE28F17}"/>
              </a:ext>
            </a:extLst>
          </p:cNvPr>
          <p:cNvSpPr>
            <a:spLocks noGrp="1"/>
          </p:cNvSpPr>
          <p:nvPr>
            <p:ph idx="1"/>
          </p:nvPr>
        </p:nvSpPr>
        <p:spPr/>
        <p:txBody>
          <a:bodyPr>
            <a:normAutofit fontScale="85000" lnSpcReduction="10000"/>
          </a:bodyPr>
          <a:lstStyle/>
          <a:p>
            <a:pPr marL="0" indent="0" algn="just">
              <a:buNone/>
            </a:pPr>
            <a:r>
              <a:rPr lang="es-ES" b="1" u="sng" dirty="0"/>
              <a:t>10) GARANTIZAR EL CUMPLIMIENTO DE LOS DERECHOS DE NIÑOS, NIÑAS Y ADOLESCENTES (</a:t>
            </a:r>
            <a:r>
              <a:rPr lang="es-ES" b="1" u="sng" dirty="0" err="1"/>
              <a:t>NNyA</a:t>
            </a:r>
            <a:r>
              <a:rPr lang="es-ES" b="1" u="sng" dirty="0"/>
              <a:t>) EN EL CONTEXTO DE EMERGENCIA SANITARIA POR LA PANDEMIA DE COVID-19: </a:t>
            </a:r>
          </a:p>
          <a:p>
            <a:pPr algn="just"/>
            <a:r>
              <a:rPr lang="es-ES" dirty="0"/>
              <a:t>privilegiar la atención domiciliaria y, en el que caso de que la internación sea imprescindible, propiciar el acompañamiento de </a:t>
            </a:r>
            <a:r>
              <a:rPr lang="es-ES" dirty="0" err="1"/>
              <a:t>NNyA</a:t>
            </a:r>
            <a:r>
              <a:rPr lang="es-ES" dirty="0"/>
              <a:t> evitando medidas de contención que agravan  la situación de este grupo poblacional. </a:t>
            </a:r>
          </a:p>
          <a:p>
            <a:pPr algn="just"/>
            <a:r>
              <a:rPr lang="es-ES" dirty="0"/>
              <a:t>Darle prevalencia y especificidad a la situación de NNYA alojados en instituciones de salud mental en este contexto y elaborar estrategias específicas de prevención de contagio del COVID-19 que incluyan la provisión de elementos de cuidado y aseo personal, la distribución de información clara y precisa en torno a las acciones de prevención de contagio, la disposición de una dieta alimentaria saludable y acorde a sus necesidades de crecimiento, el establecimiento de actividades lúdicas y recreativas, y fundamentalmente, la accesibilidad a la comunicación con familiares y personas referentes de apoyo.</a:t>
            </a:r>
          </a:p>
          <a:p>
            <a:pPr algn="just"/>
            <a:r>
              <a:rPr lang="es-ES" dirty="0"/>
              <a:t> Garantizar la comunicación de </a:t>
            </a:r>
            <a:r>
              <a:rPr lang="es-ES" dirty="0" err="1"/>
              <a:t>NNyA</a:t>
            </a:r>
            <a:r>
              <a:rPr lang="es-ES" dirty="0"/>
              <a:t> con los/as funcionarios/as que actúan en la defensa de sus derechos o que llevan adelante el control de legalidad de las intervenciones así como los Órganos de Revisión según mandato legal</a:t>
            </a:r>
            <a:endParaRPr lang="es-AR" dirty="0"/>
          </a:p>
        </p:txBody>
      </p:sp>
      <p:sp>
        <p:nvSpPr>
          <p:cNvPr id="4" name="Marcador de pie de página 3">
            <a:extLst>
              <a:ext uri="{FF2B5EF4-FFF2-40B4-BE49-F238E27FC236}">
                <a16:creationId xmlns:a16="http://schemas.microsoft.com/office/drawing/2014/main" id="{37E1CEF1-EB0F-40D4-81FE-3DB852510D4C}"/>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A6A98C57-0C2D-4C89-98CA-130A871393F1}"/>
              </a:ext>
            </a:extLst>
          </p:cNvPr>
          <p:cNvSpPr>
            <a:spLocks noGrp="1"/>
          </p:cNvSpPr>
          <p:nvPr>
            <p:ph type="sldNum" sz="quarter" idx="12"/>
          </p:nvPr>
        </p:nvSpPr>
        <p:spPr/>
        <p:txBody>
          <a:bodyPr/>
          <a:lstStyle/>
          <a:p>
            <a:fld id="{228B97A9-4C7D-43A3-B773-1DB5D4C466D4}" type="slidenum">
              <a:rPr lang="es-AR" smtClean="0"/>
              <a:t>6</a:t>
            </a:fld>
            <a:endParaRPr lang="es-AR"/>
          </a:p>
        </p:txBody>
      </p:sp>
    </p:spTree>
    <p:extLst>
      <p:ext uri="{BB962C8B-B14F-4D97-AF65-F5344CB8AC3E}">
        <p14:creationId xmlns:p14="http://schemas.microsoft.com/office/powerpoint/2010/main" val="1451431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F1EE77-F1EF-4AC6-BAEF-FE362B31E809}"/>
              </a:ext>
            </a:extLst>
          </p:cNvPr>
          <p:cNvSpPr>
            <a:spLocks noGrp="1"/>
          </p:cNvSpPr>
          <p:nvPr>
            <p:ph type="title"/>
          </p:nvPr>
        </p:nvSpPr>
        <p:spPr/>
        <p:txBody>
          <a:bodyPr/>
          <a:lstStyle/>
          <a:p>
            <a:pPr algn="ctr"/>
            <a:r>
              <a:rPr lang="es-ES" b="1" i="1" u="sng" dirty="0"/>
              <a:t>RESOLUCION SCBA 816</a:t>
            </a:r>
            <a:br>
              <a:rPr lang="es-ES" b="1" i="1" u="sng" dirty="0"/>
            </a:br>
            <a:r>
              <a:rPr lang="es-ES" b="1" i="1" u="sng" dirty="0"/>
              <a:t>Flexibilización de formas</a:t>
            </a:r>
            <a:r>
              <a:rPr lang="es-ES" dirty="0"/>
              <a:t>.</a:t>
            </a:r>
            <a:endParaRPr lang="es-AR" dirty="0"/>
          </a:p>
        </p:txBody>
      </p:sp>
      <p:sp>
        <p:nvSpPr>
          <p:cNvPr id="3" name="Marcador de contenido 2">
            <a:extLst>
              <a:ext uri="{FF2B5EF4-FFF2-40B4-BE49-F238E27FC236}">
                <a16:creationId xmlns:a16="http://schemas.microsoft.com/office/drawing/2014/main" id="{9B8B3538-A679-4A29-8FB2-D9F547C72F21}"/>
              </a:ext>
            </a:extLst>
          </p:cNvPr>
          <p:cNvSpPr>
            <a:spLocks noGrp="1"/>
          </p:cNvSpPr>
          <p:nvPr>
            <p:ph idx="1"/>
          </p:nvPr>
        </p:nvSpPr>
        <p:spPr/>
        <p:txBody>
          <a:bodyPr/>
          <a:lstStyle/>
          <a:p>
            <a:pPr algn="just"/>
            <a:r>
              <a:rPr lang="es-ES" dirty="0"/>
              <a:t>Considerando…..Que, en ese marco, deviene conveniente adoptar pautas generales, orientativas y propositivas para la celebración de las mismas, las cuales se condensan en la “Guía de actuación para el desarrollo de audiencias total o parcialmente remotas” que por la presente se aprueba como Anexo único.</a:t>
            </a:r>
          </a:p>
          <a:p>
            <a:pPr algn="just"/>
            <a:endParaRPr lang="es-ES" dirty="0"/>
          </a:p>
          <a:p>
            <a:pPr algn="just"/>
            <a:r>
              <a:rPr lang="es-ES" dirty="0"/>
              <a:t>Art. 3  Audiencias total o parcialmente remotas en que participen niños, niñas o adolescentes. Informe previo: sin perjuicio de lo establecido en el artículo 7 de la Resolución de Corte </a:t>
            </a:r>
            <a:r>
              <a:rPr lang="es-ES" dirty="0" err="1"/>
              <a:t>N°</a:t>
            </a:r>
            <a:r>
              <a:rPr lang="es-ES" dirty="0"/>
              <a:t> 480/20, cuando en las audiencias deban participar niños, niñas y adolescentes o personas con capacidad restringida, el órgano judicial podrá requerir previamente un informe técnico-profesional debidamente fundado sobre su procedencia.</a:t>
            </a:r>
            <a:endParaRPr lang="es-AR" dirty="0"/>
          </a:p>
        </p:txBody>
      </p:sp>
      <p:sp>
        <p:nvSpPr>
          <p:cNvPr id="4" name="Marcador de pie de página 3">
            <a:extLst>
              <a:ext uri="{FF2B5EF4-FFF2-40B4-BE49-F238E27FC236}">
                <a16:creationId xmlns:a16="http://schemas.microsoft.com/office/drawing/2014/main" id="{23087B63-4D5A-4999-AAE6-C99829AB9D54}"/>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DC93EE9A-607B-4F3E-B34F-0A9E65F3812E}"/>
              </a:ext>
            </a:extLst>
          </p:cNvPr>
          <p:cNvSpPr>
            <a:spLocks noGrp="1"/>
          </p:cNvSpPr>
          <p:nvPr>
            <p:ph type="sldNum" sz="quarter" idx="12"/>
          </p:nvPr>
        </p:nvSpPr>
        <p:spPr/>
        <p:txBody>
          <a:bodyPr/>
          <a:lstStyle/>
          <a:p>
            <a:fld id="{228B97A9-4C7D-43A3-B773-1DB5D4C466D4}" type="slidenum">
              <a:rPr lang="es-AR" smtClean="0"/>
              <a:t>7</a:t>
            </a:fld>
            <a:endParaRPr lang="es-AR"/>
          </a:p>
        </p:txBody>
      </p:sp>
    </p:spTree>
    <p:extLst>
      <p:ext uri="{BB962C8B-B14F-4D97-AF65-F5344CB8AC3E}">
        <p14:creationId xmlns:p14="http://schemas.microsoft.com/office/powerpoint/2010/main" val="3281007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49DA5-864C-44CC-8A2D-E9CB88C06636}"/>
              </a:ext>
            </a:extLst>
          </p:cNvPr>
          <p:cNvSpPr>
            <a:spLocks noGrp="1"/>
          </p:cNvSpPr>
          <p:nvPr>
            <p:ph type="title"/>
          </p:nvPr>
        </p:nvSpPr>
        <p:spPr/>
        <p:txBody>
          <a:bodyPr/>
          <a:lstStyle/>
          <a:p>
            <a:r>
              <a:rPr lang="es-ES" dirty="0"/>
              <a:t>	ENCUESTA OMS</a:t>
            </a:r>
            <a:endParaRPr lang="es-AR" dirty="0"/>
          </a:p>
        </p:txBody>
      </p:sp>
      <p:sp>
        <p:nvSpPr>
          <p:cNvPr id="3" name="Marcador de contenido 2">
            <a:extLst>
              <a:ext uri="{FF2B5EF4-FFF2-40B4-BE49-F238E27FC236}">
                <a16:creationId xmlns:a16="http://schemas.microsoft.com/office/drawing/2014/main" id="{03A54A3D-6372-493B-9AB0-F2DFC79FFBC0}"/>
              </a:ext>
            </a:extLst>
          </p:cNvPr>
          <p:cNvSpPr>
            <a:spLocks noGrp="1"/>
          </p:cNvSpPr>
          <p:nvPr>
            <p:ph idx="1"/>
          </p:nvPr>
        </p:nvSpPr>
        <p:spPr/>
        <p:txBody>
          <a:bodyPr>
            <a:normAutofit fontScale="85000" lnSpcReduction="10000"/>
          </a:bodyPr>
          <a:lstStyle/>
          <a:p>
            <a:pPr algn="just"/>
            <a:r>
              <a:rPr lang="es-ES" dirty="0"/>
              <a:t>El Departamento de Salud Mental y Consumo de Sustancias de la OMS elaboró la encuesta “Evaluación rápida de la prestación de servicios para trastornos mentales, neurológicos y de consumo de sustancias durante la pandemia de COVID-19” </a:t>
            </a:r>
          </a:p>
          <a:p>
            <a:pPr algn="just"/>
            <a:r>
              <a:rPr lang="es-ES" dirty="0"/>
              <a:t>A través de las oficinas regionales y las representaciones de la OMS, se solicitó a los ministerios de salud que designaran un punto focal para responder la encuesta</a:t>
            </a:r>
          </a:p>
          <a:p>
            <a:pPr algn="just"/>
            <a:r>
              <a:rPr lang="es-ES" dirty="0"/>
              <a:t>Se recibieron las respuestas entre el 15 de junio y el 15 de agosto del 2020.</a:t>
            </a:r>
          </a:p>
          <a:p>
            <a:pPr algn="just"/>
            <a:r>
              <a:rPr lang="es-ES" dirty="0"/>
              <a:t>La encuesta se envió a 35 Estados Miembros de la OPS. Respondieron a ella los 29 países siguientes : Antigua y Barbuda, Argentina, Bahamas, Barbados, Belice, Bolivia, Brasil, Canadá, Chile, Colombia, Cuba, Ecuador, Estados Unidos de América, Granada, Guyana, Honduras, </a:t>
            </a:r>
            <a:r>
              <a:rPr lang="es-ES" dirty="0" err="1"/>
              <a:t>JamaIca</a:t>
            </a:r>
            <a:r>
              <a:rPr lang="es-ES" dirty="0"/>
              <a:t>, México, Nicaragua, Panamá, Paraguay, Perú, República Dominicana, Saint </a:t>
            </a:r>
            <a:r>
              <a:rPr lang="es-ES" dirty="0" err="1"/>
              <a:t>Kitts</a:t>
            </a:r>
            <a:r>
              <a:rPr lang="es-ES" dirty="0"/>
              <a:t> y </a:t>
            </a:r>
            <a:r>
              <a:rPr lang="es-ES" dirty="0" err="1"/>
              <a:t>Nevis</a:t>
            </a:r>
            <a:r>
              <a:rPr lang="es-ES" dirty="0"/>
              <a:t>, Santa Lucía, </a:t>
            </a:r>
            <a:r>
              <a:rPr lang="es-ES" dirty="0" err="1"/>
              <a:t>Suriname</a:t>
            </a:r>
            <a:r>
              <a:rPr lang="es-ES" dirty="0"/>
              <a:t>, Trinidad y </a:t>
            </a:r>
            <a:r>
              <a:rPr lang="es-ES" dirty="0" err="1"/>
              <a:t>Tabago</a:t>
            </a:r>
            <a:r>
              <a:rPr lang="es-ES" dirty="0"/>
              <a:t>, Uruguay y Venezuela. Además, respondieron también cuatro territorios: Aruba, Bermudas, </a:t>
            </a:r>
            <a:r>
              <a:rPr lang="es-ES" dirty="0" err="1"/>
              <a:t>Curaçao</a:t>
            </a:r>
            <a:r>
              <a:rPr lang="es-ES" dirty="0"/>
              <a:t>, Islas Caimán e Islas Vírgenes Británicas</a:t>
            </a:r>
            <a:endParaRPr lang="es-AR" dirty="0"/>
          </a:p>
        </p:txBody>
      </p:sp>
      <p:sp>
        <p:nvSpPr>
          <p:cNvPr id="4" name="Marcador de pie de página 3">
            <a:extLst>
              <a:ext uri="{FF2B5EF4-FFF2-40B4-BE49-F238E27FC236}">
                <a16:creationId xmlns:a16="http://schemas.microsoft.com/office/drawing/2014/main" id="{B6FEE6AA-72C3-4D83-91F5-99421CCF1F63}"/>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3E8E421D-2581-4735-A77C-13BDCDA217D0}"/>
              </a:ext>
            </a:extLst>
          </p:cNvPr>
          <p:cNvSpPr>
            <a:spLocks noGrp="1"/>
          </p:cNvSpPr>
          <p:nvPr>
            <p:ph type="sldNum" sz="quarter" idx="12"/>
          </p:nvPr>
        </p:nvSpPr>
        <p:spPr/>
        <p:txBody>
          <a:bodyPr/>
          <a:lstStyle/>
          <a:p>
            <a:fld id="{228B97A9-4C7D-43A3-B773-1DB5D4C466D4}" type="slidenum">
              <a:rPr lang="es-AR" smtClean="0"/>
              <a:t>8</a:t>
            </a:fld>
            <a:endParaRPr lang="es-AR"/>
          </a:p>
        </p:txBody>
      </p:sp>
    </p:spTree>
    <p:extLst>
      <p:ext uri="{BB962C8B-B14F-4D97-AF65-F5344CB8AC3E}">
        <p14:creationId xmlns:p14="http://schemas.microsoft.com/office/powerpoint/2010/main" val="414706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525EF5E-7775-4826-8F4F-D202AA90ECFC}"/>
              </a:ext>
            </a:extLst>
          </p:cNvPr>
          <p:cNvSpPr>
            <a:spLocks noGrp="1"/>
          </p:cNvSpPr>
          <p:nvPr>
            <p:ph type="title"/>
          </p:nvPr>
        </p:nvSpPr>
        <p:spPr/>
        <p:txBody>
          <a:bodyPr>
            <a:noAutofit/>
          </a:bodyPr>
          <a:lstStyle/>
          <a:p>
            <a:r>
              <a:rPr lang="es-ES" sz="2000" b="1" u="sng" dirty="0"/>
              <a:t>SERVICIOS ESENCIALES DE SALUD MENTAL Y APOYO PSICOSOCIAL COMO PARTE DE LOS PLANES DE RESPUESTA FRENTE A LA COVID-19 y FINANCIAMIENTO</a:t>
            </a:r>
            <a:endParaRPr lang="es-AR" sz="2000" b="1" u="sng" dirty="0"/>
          </a:p>
        </p:txBody>
      </p:sp>
      <p:sp>
        <p:nvSpPr>
          <p:cNvPr id="3" name="Marcador de contenido 2">
            <a:extLst>
              <a:ext uri="{FF2B5EF4-FFF2-40B4-BE49-F238E27FC236}">
                <a16:creationId xmlns:a16="http://schemas.microsoft.com/office/drawing/2014/main" id="{1B6F7039-E46F-486B-B042-BD0F43421DA3}"/>
              </a:ext>
            </a:extLst>
          </p:cNvPr>
          <p:cNvSpPr>
            <a:spLocks noGrp="1"/>
          </p:cNvSpPr>
          <p:nvPr>
            <p:ph idx="1"/>
          </p:nvPr>
        </p:nvSpPr>
        <p:spPr/>
        <p:txBody>
          <a:bodyPr>
            <a:normAutofit/>
          </a:bodyPr>
          <a:lstStyle/>
          <a:p>
            <a:r>
              <a:rPr lang="es-ES" dirty="0"/>
              <a:t>Una mayoría sustancial, 27 de los 29 países (93%), indicó que los servicios esenciales de salud mental y apoyo psicosocial formaban parte de sus planes nacionales de respuesta frente a la COVID-19</a:t>
            </a:r>
          </a:p>
          <a:p>
            <a:r>
              <a:rPr lang="es-ES" dirty="0"/>
              <a:t>Sin embargo:</a:t>
            </a:r>
          </a:p>
          <a:p>
            <a:r>
              <a:rPr lang="es-ES" dirty="0"/>
              <a:t>Solo el  7% de los países (2 de 29) tenía pleno financiamiento para la respuesta de estos servicios en su presupuesto gubernamental para el plan de respuesta a la COVID-19</a:t>
            </a:r>
          </a:p>
          <a:p>
            <a:pPr marL="0" indent="0">
              <a:buNone/>
            </a:pPr>
            <a:r>
              <a:rPr lang="es-ES" dirty="0"/>
              <a:t> 	El 55% (16 de 29 países) respondió que tenía un financiamiento parcial </a:t>
            </a:r>
          </a:p>
          <a:p>
            <a:pPr marL="0" indent="0">
              <a:buNone/>
            </a:pPr>
            <a:r>
              <a:rPr lang="es-ES" dirty="0"/>
              <a:t>	El 31% (9 países) indicó no tener financiamiento para actividades en este tipo de servicios</a:t>
            </a:r>
            <a:endParaRPr lang="es-AR" dirty="0"/>
          </a:p>
        </p:txBody>
      </p:sp>
      <p:sp>
        <p:nvSpPr>
          <p:cNvPr id="4" name="Marcador de pie de página 3">
            <a:extLst>
              <a:ext uri="{FF2B5EF4-FFF2-40B4-BE49-F238E27FC236}">
                <a16:creationId xmlns:a16="http://schemas.microsoft.com/office/drawing/2014/main" id="{4438C022-5BFB-482A-9FA7-6B9729A2D552}"/>
              </a:ext>
            </a:extLst>
          </p:cNvPr>
          <p:cNvSpPr>
            <a:spLocks noGrp="1"/>
          </p:cNvSpPr>
          <p:nvPr>
            <p:ph type="ftr" sz="quarter" idx="11"/>
          </p:nvPr>
        </p:nvSpPr>
        <p:spPr/>
        <p:txBody>
          <a:bodyPr/>
          <a:lstStyle/>
          <a:p>
            <a:r>
              <a:rPr lang="es-AR"/>
              <a:t>Natalia Betiana Alvarez. Auxiliar Letrada Juzgado de Familia Nº 3 de Florencio Varela. Dto Judicial de Quilmes</a:t>
            </a:r>
          </a:p>
        </p:txBody>
      </p:sp>
      <p:sp>
        <p:nvSpPr>
          <p:cNvPr id="5" name="Marcador de número de diapositiva 4">
            <a:extLst>
              <a:ext uri="{FF2B5EF4-FFF2-40B4-BE49-F238E27FC236}">
                <a16:creationId xmlns:a16="http://schemas.microsoft.com/office/drawing/2014/main" id="{7D78873D-97B8-4A7E-A497-721CAE26B6D9}"/>
              </a:ext>
            </a:extLst>
          </p:cNvPr>
          <p:cNvSpPr>
            <a:spLocks noGrp="1"/>
          </p:cNvSpPr>
          <p:nvPr>
            <p:ph type="sldNum" sz="quarter" idx="12"/>
          </p:nvPr>
        </p:nvSpPr>
        <p:spPr/>
        <p:txBody>
          <a:bodyPr/>
          <a:lstStyle/>
          <a:p>
            <a:fld id="{228B97A9-4C7D-43A3-B773-1DB5D4C466D4}" type="slidenum">
              <a:rPr lang="es-AR" smtClean="0"/>
              <a:t>9</a:t>
            </a:fld>
            <a:endParaRPr lang="es-AR"/>
          </a:p>
        </p:txBody>
      </p:sp>
    </p:spTree>
    <p:extLst>
      <p:ext uri="{BB962C8B-B14F-4D97-AF65-F5344CB8AC3E}">
        <p14:creationId xmlns:p14="http://schemas.microsoft.com/office/powerpoint/2010/main" val="983702551"/>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199</TotalTime>
  <Words>2222</Words>
  <Application>Microsoft Office PowerPoint</Application>
  <PresentationFormat>Panorámica</PresentationFormat>
  <Paragraphs>92</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Century Gothic</vt:lpstr>
      <vt:lpstr>Wingdings 3</vt:lpstr>
      <vt:lpstr>Espiral</vt:lpstr>
      <vt:lpstr>Jornada Salud Mental . Logros y desafíos en tiempos de pandemia.</vt:lpstr>
      <vt:lpstr>BARRERAS </vt:lpstr>
      <vt:lpstr>RESOLUCIÓN S.E. Nº 01/2020 Órgano de Revisión- Ley 26.657</vt:lpstr>
      <vt:lpstr>RESOLUCIÓN S.E. Nº 01/2020 Órgano de Revisión- Ley 26.657</vt:lpstr>
      <vt:lpstr>Presentación de PowerPoint</vt:lpstr>
      <vt:lpstr>Presentación de PowerPoint</vt:lpstr>
      <vt:lpstr>RESOLUCION SCBA 816 Flexibilización de formas.</vt:lpstr>
      <vt:lpstr> ENCUESTA OMS</vt:lpstr>
      <vt:lpstr>SERVICIOS ESENCIALES DE SALUD MENTAL Y APOYO PSICOSOCIAL COMO PARTE DE LOS PLANES DE RESPUESTA FRENTE A LA COVID-19 y FINANCIAMIENTO</vt:lpstr>
      <vt:lpstr>INTERRUPCIÓN DE LAS INTERVENCIONES O LOS SERVICIOS RELACIONADOS CON TRASTORNOS MENTALES, NEUROLÓGICOS Y POR CONSUMO DE SUSTANCIAS</vt:lpstr>
      <vt:lpstr>CAUSAS DE LAS INTERRUPCIONES </vt:lpstr>
      <vt:lpstr>conclusión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Jornada Salud Mental . Logros y desafíos en tiempos de pandemia.</dc:title>
  <dc:creator>Natalia Betiana Alvarez Magañini</dc:creator>
  <cp:lastModifiedBy>Natalia Betiana Alvarez Magañini</cp:lastModifiedBy>
  <cp:revision>19</cp:revision>
  <dcterms:created xsi:type="dcterms:W3CDTF">2021-05-24T21:59:38Z</dcterms:created>
  <dcterms:modified xsi:type="dcterms:W3CDTF">2021-05-27T18:41:15Z</dcterms:modified>
</cp:coreProperties>
</file>